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72" r:id="rId3"/>
    <p:sldId id="277" r:id="rId4"/>
    <p:sldId id="275" r:id="rId5"/>
    <p:sldId id="267" r:id="rId6"/>
    <p:sldId id="270" r:id="rId7"/>
    <p:sldId id="268" r:id="rId8"/>
    <p:sldId id="271" r:id="rId9"/>
    <p:sldId id="278" r:id="rId10"/>
    <p:sldId id="276" r:id="rId11"/>
  </p:sldIdLst>
  <p:sldSz cx="9144000" cy="6858000" type="screen4x3"/>
  <p:notesSz cx="6797675" cy="9926638"/>
  <p:custShowLst>
    <p:custShow name="Telescope" id="0">
      <p:sldLst/>
    </p:custShow>
    <p:custShow name="Dewar system" id="1">
      <p:sldLst/>
    </p:custShow>
    <p:custShow name="Plan focal" id="2">
      <p:sldLst/>
    </p:custShow>
    <p:custShow name="Filtres" id="3">
      <p:sldLst/>
    </p:custShow>
    <p:custShow name="Electronique de détection" id="4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615" autoAdjust="0"/>
  </p:normalViewPr>
  <p:slideViewPr>
    <p:cSldViewPr>
      <p:cViewPr>
        <p:scale>
          <a:sx n="80" d="100"/>
          <a:sy n="80" d="100"/>
        </p:scale>
        <p:origin x="-85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F606-7065-49A0-8275-74C9B43F0F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49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09BA-FB3C-4E1A-8F74-DABEA074BEA0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7790-7636-42D1-A4DD-B1D9BB187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43B24-E629-4A00-8F1E-FE039CCCF2A1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50" y="4714650"/>
            <a:ext cx="4982176" cy="446723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0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97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7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C0F30202-4819-4CF9-80B5-29105B9CC6A2}" type="datetime1">
              <a:rPr lang="fr-FR" smtClean="0"/>
              <a:t>29/02/2016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4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9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86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0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61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01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31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8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3491880" y="63285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6E68EB-C807-43F9-B5DC-D28B08E46E3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6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4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1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0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88BDB-A4B2-4F3F-B578-AF31F4B513B5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FCB0-9A22-4C1D-BE74-30FC79C1D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7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" y="44624"/>
            <a:ext cx="1007638" cy="6480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12" descr="su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5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27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3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08/01/2015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32856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B6E68EB-C807-43F9-B5DC-D28B08E46E3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8" name="Espace réservé de la date 1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08/01/2015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 userDrawn="1"/>
        </p:nvSpPr>
        <p:spPr>
          <a:xfrm>
            <a:off x="3491880" y="63285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6E68EB-C807-43F9-B5DC-D28B08E46E3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" y="44624"/>
            <a:ext cx="1007638" cy="6480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2" descr="su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6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3C3C-DFB2-445A-A987-E4B2A33848A6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68EB-C807-43F9-B5DC-D28B08E4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3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ierry.carlier@cnes.f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b="0" dirty="0" smtClean="0"/>
              <a:t>CNES OCEAN program </a:t>
            </a:r>
            <a:r>
              <a:rPr lang="fr-FR" sz="2800" b="0" dirty="0" err="1" smtClean="0"/>
              <a:t>STATUs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IOCCG 2016</a:t>
            </a:r>
          </a:p>
          <a:p>
            <a:r>
              <a:rPr lang="en-US" dirty="0" smtClean="0"/>
              <a:t>Santa Monica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83568" y="2968870"/>
            <a:ext cx="7777162" cy="1300182"/>
          </a:xfrm>
        </p:spPr>
        <p:txBody>
          <a:bodyPr/>
          <a:lstStyle/>
          <a:p>
            <a:r>
              <a:rPr lang="fr-FR" dirty="0" smtClean="0"/>
              <a:t>Thierry Carlier &amp; Philippe Escudier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Thierry.carlier@cnes.fr</a:t>
            </a:r>
            <a:endParaRPr lang="fr-FR" dirty="0" smtClean="0"/>
          </a:p>
          <a:p>
            <a:r>
              <a:rPr lang="fr-FR" dirty="0"/>
              <a:t>Philippe.escudier@cnes.fr</a:t>
            </a:r>
          </a:p>
          <a:p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6444208" y="5157192"/>
            <a:ext cx="1873250" cy="5032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25A9-67A8-4832-881D-E77F3C3C51CB}" type="datetime1">
              <a:rPr lang="fr-FR" smtClean="0"/>
              <a:t>29/02/2016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4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 smtClean="0"/>
              <a:t>CNES Ocean program major events</a:t>
            </a:r>
            <a:br>
              <a:rPr lang="en-US" sz="3600" dirty="0" smtClean="0"/>
            </a:br>
            <a:r>
              <a:rPr lang="en-US" sz="3600" dirty="0" smtClean="0"/>
              <a:t>since previous IOCCG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50547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Launches :</a:t>
            </a:r>
          </a:p>
          <a:p>
            <a:pPr lvl="1"/>
            <a:r>
              <a:rPr lang="en-US" sz="2400" dirty="0" smtClean="0"/>
              <a:t>Jason 3 successful launch, January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</a:t>
            </a:r>
          </a:p>
          <a:p>
            <a:pPr lvl="2"/>
            <a:r>
              <a:rPr lang="en-US" sz="2000" dirty="0" smtClean="0"/>
              <a:t>In orbit verification on going</a:t>
            </a:r>
          </a:p>
          <a:p>
            <a:pPr lvl="2"/>
            <a:r>
              <a:rPr lang="en-US" sz="2000" dirty="0" smtClean="0"/>
              <a:t>CNES conducts operation till LEOP end</a:t>
            </a:r>
          </a:p>
          <a:p>
            <a:pPr lvl="1"/>
            <a:r>
              <a:rPr lang="en-US" sz="2400" dirty="0" smtClean="0"/>
              <a:t>Sentinel 3 A successful launch, Feb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</a:t>
            </a:r>
          </a:p>
          <a:p>
            <a:pPr lvl="2"/>
            <a:r>
              <a:rPr lang="en-US" sz="2000" dirty="0" smtClean="0"/>
              <a:t>On going instruments set up and verification</a:t>
            </a:r>
          </a:p>
          <a:p>
            <a:pPr lvl="2"/>
            <a:r>
              <a:rPr lang="en-US" sz="2000" dirty="0" smtClean="0"/>
              <a:t>CNES supports </a:t>
            </a:r>
            <a:r>
              <a:rPr lang="en-US" sz="2000" dirty="0" err="1" smtClean="0"/>
              <a:t>Calval</a:t>
            </a:r>
            <a:r>
              <a:rPr lang="en-US" sz="2000" dirty="0" smtClean="0"/>
              <a:t> : altimetry + Ocean Color (OLCI)</a:t>
            </a:r>
          </a:p>
          <a:p>
            <a:r>
              <a:rPr lang="en-US" sz="2800" dirty="0" smtClean="0"/>
              <a:t>Programmatic decisions :</a:t>
            </a:r>
          </a:p>
          <a:p>
            <a:pPr lvl="1"/>
            <a:r>
              <a:rPr lang="en-US" sz="2400" dirty="0" err="1" smtClean="0"/>
              <a:t>Saral</a:t>
            </a:r>
            <a:r>
              <a:rPr lang="en-US" sz="2400" dirty="0" smtClean="0"/>
              <a:t>/</a:t>
            </a:r>
            <a:r>
              <a:rPr lang="en-US" sz="2400" dirty="0" err="1" smtClean="0"/>
              <a:t>Altika</a:t>
            </a:r>
            <a:r>
              <a:rPr lang="en-US" sz="2400" dirty="0" smtClean="0"/>
              <a:t> mission extension (2 years) : Feb 2016</a:t>
            </a:r>
          </a:p>
          <a:p>
            <a:pPr lvl="1"/>
            <a:r>
              <a:rPr lang="en-US" sz="2400" dirty="0" smtClean="0"/>
              <a:t>SWOT phase C/D decision : mid 2016</a:t>
            </a:r>
          </a:p>
          <a:p>
            <a:pPr lvl="1"/>
            <a:r>
              <a:rPr lang="en-US" sz="2400" dirty="0" smtClean="0"/>
              <a:t>CFOSAT : system CDR end 2016</a:t>
            </a:r>
          </a:p>
          <a:p>
            <a:r>
              <a:rPr lang="en-US" sz="2800" dirty="0" smtClean="0"/>
              <a:t>New programs :</a:t>
            </a:r>
          </a:p>
          <a:p>
            <a:pPr lvl="1"/>
            <a:r>
              <a:rPr lang="en-US" sz="2400" dirty="0" smtClean="0"/>
              <a:t>OCAPI proposal for ESA EE9 AO</a:t>
            </a:r>
          </a:p>
          <a:p>
            <a:pPr lvl="1"/>
            <a:r>
              <a:rPr lang="en-US" sz="2400" dirty="0" smtClean="0"/>
              <a:t>COSPACE prospective</a:t>
            </a:r>
          </a:p>
          <a:p>
            <a:r>
              <a:rPr lang="en-US" sz="2800" dirty="0" smtClean="0"/>
              <a:t>Science support</a:t>
            </a:r>
          </a:p>
          <a:p>
            <a:pPr lvl="1"/>
            <a:r>
              <a:rPr lang="en-US" sz="2400" dirty="0" smtClean="0"/>
              <a:t>SWOT Science Team selected for the 2016 – 2020 timeframe</a:t>
            </a:r>
          </a:p>
          <a:p>
            <a:pPr lvl="1"/>
            <a:r>
              <a:rPr lang="en-US" sz="2400" dirty="0" smtClean="0"/>
              <a:t>Continuous support of science activities related to our space activities through Tosca AO</a:t>
            </a:r>
          </a:p>
          <a:p>
            <a:pPr lvl="2"/>
            <a:r>
              <a:rPr lang="en-US" sz="2000" dirty="0" err="1" smtClean="0"/>
              <a:t>Calval</a:t>
            </a:r>
            <a:r>
              <a:rPr lang="en-US" sz="2000" dirty="0" smtClean="0"/>
              <a:t> activities : </a:t>
            </a:r>
            <a:r>
              <a:rPr lang="en-US" sz="2000" dirty="0" err="1" smtClean="0"/>
              <a:t>ie</a:t>
            </a:r>
            <a:r>
              <a:rPr lang="en-US" sz="2000" dirty="0" smtClean="0"/>
              <a:t> </a:t>
            </a:r>
            <a:r>
              <a:rPr lang="en-US" sz="2000" dirty="0" err="1" smtClean="0"/>
              <a:t>Boussole</a:t>
            </a:r>
            <a:r>
              <a:rPr lang="en-US" sz="2000" dirty="0" smtClean="0"/>
              <a:t> or </a:t>
            </a:r>
            <a:r>
              <a:rPr lang="en-US" sz="2000" dirty="0" err="1" smtClean="0"/>
              <a:t>Coriolis</a:t>
            </a:r>
            <a:r>
              <a:rPr lang="en-US" sz="2000" dirty="0" smtClean="0"/>
              <a:t> program (Argo, Bio Argo, marine mammals…)</a:t>
            </a:r>
          </a:p>
          <a:p>
            <a:pPr lvl="2"/>
            <a:r>
              <a:rPr lang="en-US" sz="2000" dirty="0" smtClean="0"/>
              <a:t>Future missions preparation</a:t>
            </a:r>
          </a:p>
          <a:p>
            <a:pPr lvl="2"/>
            <a:r>
              <a:rPr lang="en-US" sz="2000" dirty="0" smtClean="0"/>
              <a:t>Missions Valorization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4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165"/>
            <a:ext cx="8229600" cy="7405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CNES Ocean program Prospective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60212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Science prospective seminar organized in La Rochelle,  2014,</a:t>
            </a:r>
          </a:p>
          <a:p>
            <a:r>
              <a:rPr lang="en-US" dirty="0" smtClean="0"/>
              <a:t>COSPACE (Government-Industry Consultation Committee for Space activity) has set up a group to make recommendations for short/medium/long term decisions concerning space programs applied to ocean. Work on going, final report being reviewed.</a:t>
            </a:r>
          </a:p>
          <a:p>
            <a:r>
              <a:rPr lang="en-US" dirty="0" smtClean="0"/>
              <a:t>Main outcomes :</a:t>
            </a:r>
          </a:p>
          <a:p>
            <a:pPr lvl="1"/>
            <a:r>
              <a:rPr lang="en-US" dirty="0" smtClean="0"/>
              <a:t>First generation of  measurements systems proved the value of space observations for ocean monitoring and management :</a:t>
            </a:r>
          </a:p>
          <a:p>
            <a:pPr lvl="2"/>
            <a:r>
              <a:rPr lang="en-US" dirty="0" smtClean="0"/>
              <a:t>Physics of the ocean : altimetry, SST, sea state, surface current</a:t>
            </a:r>
          </a:p>
          <a:p>
            <a:pPr lvl="2"/>
            <a:r>
              <a:rPr lang="en-US" dirty="0" smtClean="0"/>
              <a:t>Bio geochemistry : ocean color, salinity,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operational monitoring systems now in place, benefiting from these techniques 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Ocean analysis and forecast centers,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Copernicus program in Europe : long term commitment, global coverage with high revisit time, multi-parameters, open and free data policy,</a:t>
            </a:r>
            <a:endParaRPr lang="en-US" dirty="0"/>
          </a:p>
          <a:p>
            <a:pPr lvl="1"/>
            <a:r>
              <a:rPr lang="en-US" dirty="0" smtClean="0"/>
              <a:t>New challenges to be met to answer societal needs :</a:t>
            </a:r>
          </a:p>
          <a:p>
            <a:pPr lvl="2"/>
            <a:r>
              <a:rPr lang="en-US" sz="2600" dirty="0" smtClean="0"/>
              <a:t>Integrated view :</a:t>
            </a:r>
          </a:p>
          <a:p>
            <a:pPr lvl="3"/>
            <a:r>
              <a:rPr lang="en-US" sz="2600" dirty="0" smtClean="0"/>
              <a:t>Dynamics and biology</a:t>
            </a:r>
          </a:p>
          <a:p>
            <a:pPr lvl="3"/>
            <a:r>
              <a:rPr lang="en-US" sz="2600" dirty="0" smtClean="0"/>
              <a:t>Air - Sea interaction</a:t>
            </a:r>
          </a:p>
          <a:p>
            <a:pPr lvl="3"/>
            <a:r>
              <a:rPr lang="en-US" sz="2600" dirty="0" smtClean="0"/>
              <a:t>Continent - Sea interactions, costal areas</a:t>
            </a:r>
          </a:p>
          <a:p>
            <a:pPr lvl="2"/>
            <a:r>
              <a:rPr lang="en-US" sz="2600" dirty="0" smtClean="0"/>
              <a:t>For that a major technical challenge is improvement in space and time resolution,  </a:t>
            </a:r>
            <a:br>
              <a:rPr lang="en-US" sz="2600" dirty="0" smtClean="0"/>
            </a:br>
            <a:r>
              <a:rPr lang="en-US" sz="2600" dirty="0" smtClean="0"/>
              <a:t>main goals :</a:t>
            </a:r>
            <a:endParaRPr lang="en-US" dirty="0" smtClean="0"/>
          </a:p>
          <a:p>
            <a:pPr lvl="3"/>
            <a:r>
              <a:rPr lang="en-US" sz="2600" dirty="0" smtClean="0"/>
              <a:t>Improvement by a factor of ten of altimetry space and time resolution capacity</a:t>
            </a:r>
          </a:p>
          <a:p>
            <a:pPr lvl="3"/>
            <a:r>
              <a:rPr lang="en-US" sz="2600" dirty="0" smtClean="0"/>
              <a:t>Improvement by a factor of ten of ocean color time resolution, </a:t>
            </a:r>
          </a:p>
          <a:p>
            <a:pPr lvl="4"/>
            <a:r>
              <a:rPr lang="en-US" sz="2600" dirty="0" smtClean="0"/>
              <a:t>Geostationary observations to complement LEOs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CNES Science Prospective Seminar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confirmed OCAPI as a “short term” priority for Earth Observation Program</a:t>
            </a:r>
          </a:p>
          <a:p>
            <a:pPr lvl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in spring 2015 to start complementary studies with the objective to take opportunity of proposal submission to the ESA Earth Explorer 9 program</a:t>
            </a:r>
          </a:p>
          <a:p>
            <a:pPr lvl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Proposals for the Earth Explorer Mission EE-9 released in November 2015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sent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Feb, 1st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due for the 24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June 2016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: End of 2016 (up to 3 proposals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A studies)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selection : Likely mid of 2018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timeframe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OCAPI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managed by David Antoine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d'Océanographie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Villefranche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(LOV)) with support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Science team (Experts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CNES technical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Experts is under preparation.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OCAPI Letter of Intent sent to ESA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science team coordination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held in Paris on the 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CNES industry Study to assess the mission feasibility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1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OCAPI Programmatic Context</a:t>
            </a:r>
            <a:endParaRPr lang="en-US" sz="2800" b="1" dirty="0">
              <a:solidFill>
                <a:srgbClr val="0051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OCAPI CNES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competitive contracts are currently running with French companies : Airbus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Space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(ADS)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(TAS)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 between mission requirements and instrument concept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analysis for the accommodation of the instrument onboard commercial Host Platform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plan elaboration 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assessment including host fees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completed by mid April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GOCI-1 &amp; GOCI-2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led by Airbus D&amp;S for KARI (South Korea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Sentinel-3 OLCI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TAS for ESA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590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23002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8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1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OCAPI CNES study main results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concept compatible with the main mission requirements :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hour revisit and overall disk imaging (Ocean and costal areas)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m spatial sampling @ Nadir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bands from 412 to 1020nm, with filter wheel for bands selection,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SNR requirements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=0,15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compatible with telecommunication host satellite (150kg, 250W) thanks to specific adaptations :</a:t>
            </a:r>
          </a:p>
          <a:p>
            <a:pPr lvl="1" algn="just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of isolators beneath the instrument to filter the high frequency perturbations</a:t>
            </a:r>
          </a:p>
          <a:p>
            <a:pPr lvl="1" algn="just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of images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or line of sight compensation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0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Flight opportunities Analysis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Ocapi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 hosted payload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slot : +/- 15°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window 2023-2025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Telecom commercial satellite on geostationary orbit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up to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per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year identified potential telecommunication S/L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9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1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collaboration for global geostationary Ocean Color measurement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global coverage from geostationary orbit an international collaboration should be implemented :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of 3 satellites required positioned at coordinated locations </a:t>
            </a:r>
          </a:p>
          <a:p>
            <a:pPr lvl="2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similar to atmospheric observations from geo orbit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allow global science and societal applications, a common set of missions definition elements is a key asset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Spectral Bands definition, …</a:t>
            </a:r>
          </a:p>
          <a:p>
            <a:pPr lvl="1"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Calval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Data access</a:t>
            </a:r>
          </a:p>
          <a:p>
            <a:pPr algn="just">
              <a:buFont typeface="Wingdings"/>
              <a:buChar char="è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IOCCG role and support to be discussed :</a:t>
            </a:r>
          </a:p>
          <a:p>
            <a:pPr lvl="1" algn="just">
              <a:buFont typeface="Wingdings"/>
              <a:buChar char="è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Overall recommendation for such a virtual constellation</a:t>
            </a:r>
          </a:p>
          <a:p>
            <a:pPr lvl="1" algn="just">
              <a:buFont typeface="Wingdings"/>
              <a:buChar char="è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Specific support to individual initiatives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Geocapi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Geoape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GOCI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</a:t>
            </a:r>
          </a:p>
          <a:p>
            <a:pPr lvl="1" algn="just">
              <a:buFont typeface="Wingdings"/>
              <a:buChar char="è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Building on previous group reports to promote key mission definition elements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3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6176" y="4653136"/>
            <a:ext cx="2927492" cy="1524000"/>
          </a:xfrm>
        </p:spPr>
        <p:txBody>
          <a:bodyPr/>
          <a:lstStyle/>
          <a:p>
            <a:pPr algn="l"/>
            <a:r>
              <a:rPr lang="en-US" sz="4400" dirty="0" smtClean="0"/>
              <a:t>Thank you !</a:t>
            </a:r>
            <a:r>
              <a:rPr lang="en-US" sz="3200" dirty="0"/>
              <a:t>	</a:t>
            </a:r>
            <a:r>
              <a:rPr lang="fr-FR" sz="3200" dirty="0"/>
              <a:t> </a:t>
            </a:r>
            <a:endParaRPr lang="fr-FR" dirty="0"/>
          </a:p>
        </p:txBody>
      </p:sp>
      <p:pic>
        <p:nvPicPr>
          <p:cNvPr id="405509" name="Picture 5" descr="Jason_series_T-P J  J-2 J-3_2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474" y="19607"/>
            <a:ext cx="4135194" cy="25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149" y="2505953"/>
            <a:ext cx="2488580" cy="134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2" name="Picture 9" descr="CFOSATsansFX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804069"/>
            <a:ext cx="30162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atellite_smos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tilisateurs\escudierph\Documents\Data\Copernicus\S2_Eye_of_an_algal_stor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" y="2588254"/>
            <a:ext cx="6125374" cy="42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10" name="Picture 6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3897068" y="-52781"/>
            <a:ext cx="1333691" cy="13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56540" y="6488668"/>
            <a:ext cx="24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S2 image over the </a:t>
            </a:r>
            <a:r>
              <a:rPr lang="fr-FR" dirty="0" err="1" smtClean="0">
                <a:solidFill>
                  <a:schemeClr val="bg1"/>
                </a:solidFill>
              </a:rPr>
              <a:t>Baltic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IFU Consortium Board 201502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XIFU Consortium Board 20150225</Template>
  <TotalTime>6866</TotalTime>
  <Words>824</Words>
  <Application>Microsoft Office PowerPoint</Application>
  <PresentationFormat>Affichage à l'écran (4:3)</PresentationFormat>
  <Paragraphs>101</Paragraphs>
  <Slides>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5</vt:i4>
      </vt:variant>
    </vt:vector>
  </HeadingPairs>
  <TitlesOfParts>
    <vt:vector size="16" baseType="lpstr">
      <vt:lpstr>XIFU Consortium Board 20150225</vt:lpstr>
      <vt:lpstr>Conception personnalisée</vt:lpstr>
      <vt:lpstr>Présentation PowerPoint</vt:lpstr>
      <vt:lpstr>CNES Ocean program major events since previous IOCCG</vt:lpstr>
      <vt:lpstr>CNES Ocean program Prospective</vt:lpstr>
      <vt:lpstr>OCAPI Programmatic Context</vt:lpstr>
      <vt:lpstr>OCAPI CNES Study On Going Activities</vt:lpstr>
      <vt:lpstr>OCAPI CNES study main results</vt:lpstr>
      <vt:lpstr>Potential Flight opportunities Analysis  for an Ocapi like hosted payload</vt:lpstr>
      <vt:lpstr>International collaboration for global geostationary Ocean Color measurement</vt:lpstr>
      <vt:lpstr>Thank you !  </vt:lpstr>
      <vt:lpstr>Telescope</vt:lpstr>
      <vt:lpstr>Dewar system</vt:lpstr>
      <vt:lpstr>Plan focal</vt:lpstr>
      <vt:lpstr>Filtres</vt:lpstr>
      <vt:lpstr>Electronique de détection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carliert</dc:creator>
  <cp:lastModifiedBy>Carlier Thierry</cp:lastModifiedBy>
  <cp:revision>276</cp:revision>
  <cp:lastPrinted>2016-02-19T16:59:30Z</cp:lastPrinted>
  <dcterms:created xsi:type="dcterms:W3CDTF">2015-03-26T17:13:23Z</dcterms:created>
  <dcterms:modified xsi:type="dcterms:W3CDTF">2016-02-29T17:43:59Z</dcterms:modified>
</cp:coreProperties>
</file>